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15" r:id="rId2"/>
    <p:sldId id="305" r:id="rId3"/>
    <p:sldId id="316" r:id="rId4"/>
    <p:sldId id="317" r:id="rId5"/>
    <p:sldId id="318" r:id="rId6"/>
    <p:sldId id="319" r:id="rId7"/>
    <p:sldId id="323" r:id="rId8"/>
    <p:sldId id="324" r:id="rId9"/>
    <p:sldId id="325" r:id="rId10"/>
    <p:sldId id="321" r:id="rId11"/>
    <p:sldId id="322" r:id="rId12"/>
    <p:sldId id="302" r:id="rId13"/>
    <p:sldId id="328" r:id="rId14"/>
    <p:sldId id="303" r:id="rId15"/>
    <p:sldId id="298" r:id="rId16"/>
  </p:sldIdLst>
  <p:sldSz cx="12192000" cy="6858000"/>
  <p:notesSz cx="6858000" cy="9144000"/>
  <p:embeddedFontLst>
    <p:embeddedFont>
      <p:font typeface="等线" panose="02020500000000000000" charset="-122"/>
      <p:regular r:id="rId19"/>
      <p:bold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BC08"/>
    <a:srgbClr val="D9D7C1"/>
    <a:srgbClr val="2F2F2F"/>
    <a:srgbClr val="E1CF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86364" autoAdjust="0"/>
  </p:normalViewPr>
  <p:slideViewPr>
    <p:cSldViewPr snapToGrid="0">
      <p:cViewPr varScale="1">
        <p:scale>
          <a:sx n="63" d="100"/>
          <a:sy n="63" d="100"/>
        </p:scale>
        <p:origin x="9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A1E68B-6447-4DA8-B113-3E32A5EE5F10}" type="datetimeFigureOut">
              <a:rPr lang="zh-TW" altLang="en-US" smtClean="0"/>
              <a:t>2018/12/1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9E6287-C5B0-40D8-818F-931AF3854C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64263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92EDF7-F1B9-44CA-8A74-0CB005953882}" type="datetimeFigureOut">
              <a:rPr lang="zh-TW" altLang="en-US" smtClean="0"/>
              <a:t>2018/12/1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1575DB-9B6B-4799-B7EB-84536390BE3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3806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介紹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一個文字分類是什麽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575DB-9B6B-4799-B7EB-84536390BE3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2297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大概描述現在的</a:t>
            </a:r>
            <a:r>
              <a:rPr lang="en-US" altLang="zh-CN" dirty="0" smtClean="0"/>
              <a:t>dataset</a:t>
            </a:r>
            <a:r>
              <a:rPr lang="zh-CN" altLang="en-US" dirty="0" smtClean="0"/>
              <a:t>是什麽（</a:t>
            </a:r>
            <a:r>
              <a:rPr lang="en-US" altLang="zh-CN" dirty="0" err="1" smtClean="0"/>
              <a:t>simpson</a:t>
            </a:r>
            <a:r>
              <a:rPr lang="en-US" altLang="zh-CN" dirty="0" smtClean="0"/>
              <a:t> </a:t>
            </a:r>
            <a:r>
              <a:rPr lang="zh-CN" altLang="en-US" dirty="0" smtClean="0"/>
              <a:t>有多少比資料被采納）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575DB-9B6B-4799-B7EB-84536390BE33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8986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點出資料集不平衡的問題 可能的做法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575DB-9B6B-4799-B7EB-84536390BE33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4543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後面要加幾頁 有關如何</a:t>
            </a:r>
            <a:r>
              <a:rPr lang="en-US" altLang="zh-CN" dirty="0" smtClean="0"/>
              <a:t>fix </a:t>
            </a:r>
            <a:r>
              <a:rPr lang="zh-CN" altLang="en-US" dirty="0" smtClean="0"/>
              <a:t>例如</a:t>
            </a:r>
            <a:r>
              <a:rPr lang="en-US" altLang="zh-CN" dirty="0" smtClean="0"/>
              <a:t>oversampling</a:t>
            </a:r>
            <a:r>
              <a:rPr lang="zh-CN" altLang="en-US" dirty="0" smtClean="0"/>
              <a:t>及</a:t>
            </a:r>
            <a:r>
              <a:rPr lang="en-US" altLang="zh-CN" dirty="0" smtClean="0"/>
              <a:t>smote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575DB-9B6B-4799-B7EB-84536390BE3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5114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我們最終前處理做了什麽（特殊符號 單字母 開頭單字母 多空白格 小寫）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575DB-9B6B-4799-B7EB-84536390BE3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7894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我們最終前處理做了什麽（特殊符號 單字母 開頭單字母 多空白格 小寫）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575DB-9B6B-4799-B7EB-84536390BE3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8200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我們最終前處理做了什麽（特殊符號 單字母 開頭單字母 多空白格 小寫）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575DB-9B6B-4799-B7EB-84536390BE33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0684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我們最終前處理做了什麽（特殊符號 單字母 開頭單字母 多空白格 小寫）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575DB-9B6B-4799-B7EB-84536390BE33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6301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後面要加幾頁 有關如何</a:t>
            </a:r>
            <a:r>
              <a:rPr lang="en-US" altLang="zh-CN" dirty="0" smtClean="0"/>
              <a:t>fix </a:t>
            </a:r>
            <a:r>
              <a:rPr lang="zh-CN" altLang="en-US" dirty="0" smtClean="0"/>
              <a:t>例如</a:t>
            </a:r>
            <a:r>
              <a:rPr lang="en-US" altLang="zh-CN" dirty="0" smtClean="0"/>
              <a:t>oversampling</a:t>
            </a:r>
            <a:r>
              <a:rPr lang="zh-CN" altLang="en-US" dirty="0" smtClean="0"/>
              <a:t>及</a:t>
            </a:r>
            <a:r>
              <a:rPr lang="en-US" altLang="zh-CN" dirty="0" smtClean="0"/>
              <a:t>smote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575DB-9B6B-4799-B7EB-84536390BE33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8220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9D415-9592-4413-ADEA-CFDAAAB9DDA4}" type="datetime1">
              <a:rPr lang="zh-TW" altLang="en-US" smtClean="0"/>
              <a:t>2018/12/1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E8B9D-B2B0-4FDC-B2EF-B030D13A10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1129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1AD7E-EE4C-4396-A4C7-D8C8976C33AC}" type="datetime1">
              <a:rPr lang="zh-TW" altLang="en-US" smtClean="0"/>
              <a:t>2018/12/1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E8B9D-B2B0-4FDC-B2EF-B030D13A10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1311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53B2B-85D8-4909-9951-E0E9FAFD32DC}" type="datetime1">
              <a:rPr lang="zh-TW" altLang="en-US" smtClean="0"/>
              <a:t>2018/12/1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E8B9D-B2B0-4FDC-B2EF-B030D13A10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2071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7F633-04E8-456C-BE11-AF47FE5A1590}" type="datetime1">
              <a:rPr lang="zh-TW" altLang="en-US" smtClean="0"/>
              <a:t>2018/12/1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E8B9D-B2B0-4FDC-B2EF-B030D13A10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762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CF950-4179-4049-BBBD-E50D2626DA84}" type="datetime1">
              <a:rPr lang="zh-TW" altLang="en-US" smtClean="0"/>
              <a:t>2018/12/1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E8B9D-B2B0-4FDC-B2EF-B030D13A10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5590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2ECC7-016E-4DF4-B2C2-E557102EFF55}" type="datetime1">
              <a:rPr lang="zh-TW" altLang="en-US" smtClean="0"/>
              <a:t>2018/12/1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E8B9D-B2B0-4FDC-B2EF-B030D13A10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9019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D4297-40FB-4229-86C4-94D71EB734EF}" type="datetime1">
              <a:rPr lang="zh-TW" altLang="en-US" smtClean="0"/>
              <a:t>2018/12/1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E8B9D-B2B0-4FDC-B2EF-B030D13A10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6145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A4C3-1F02-422F-9829-68F83E673727}" type="datetime1">
              <a:rPr lang="zh-TW" altLang="en-US" smtClean="0"/>
              <a:t>2018/12/1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E8B9D-B2B0-4FDC-B2EF-B030D13A10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5822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F7FB2-855C-4045-9153-58084CDB5AF0}" type="datetime1">
              <a:rPr lang="zh-TW" altLang="en-US" smtClean="0"/>
              <a:t>2018/12/1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E8B9D-B2B0-4FDC-B2EF-B030D13A10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3416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B77D9-5054-4C82-A6EA-DF44F32267DC}" type="datetime1">
              <a:rPr lang="zh-TW" altLang="en-US" smtClean="0"/>
              <a:t>2018/12/1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E8B9D-B2B0-4FDC-B2EF-B030D13A10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6018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76D48-787A-4BB0-B5F7-EA06AA9DAF8D}" type="datetime1">
              <a:rPr lang="zh-TW" altLang="en-US" smtClean="0"/>
              <a:t>2018/12/1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E8B9D-B2B0-4FDC-B2EF-B030D13A10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11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2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FA278-5D43-4B1B-AA89-E6244B7E8AFF}" type="datetime1">
              <a:rPr lang="zh-TW" altLang="en-US" smtClean="0"/>
              <a:t>2018/12/1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3E8B9D-B2B0-4FDC-B2EF-B030D13A10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3768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99403"/>
            <a:ext cx="9144000" cy="2387600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en-US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 </a:t>
            </a:r>
            <a:r>
              <a:rPr lang="en-US" sz="5400" b="1" dirty="0">
                <a:solidFill>
                  <a:srgbClr val="B7BC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Simpsons</a:t>
            </a:r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Whose Line Is It?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67640" y="4013518"/>
            <a:ext cx="9144000" cy="1655762"/>
          </a:xfrm>
        </p:spPr>
        <p:txBody>
          <a:bodyPr>
            <a:normAutofit lnSpcReduction="10000"/>
          </a:bodyPr>
          <a:lstStyle/>
          <a:p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104403044 </a:t>
            </a:r>
            <a:r>
              <a:rPr lang="zh-CN" altLang="en-US" sz="3200" dirty="0" smtClean="0">
                <a:solidFill>
                  <a:schemeClr val="bg1"/>
                </a:solidFill>
              </a:rPr>
              <a:t>吳謦廷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104403011 </a:t>
            </a:r>
            <a:r>
              <a:rPr lang="zh-CN" altLang="en-US" sz="3200" dirty="0" smtClean="0">
                <a:solidFill>
                  <a:schemeClr val="bg1"/>
                </a:solidFill>
              </a:rPr>
              <a:t>范哲豪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076" y="3035459"/>
            <a:ext cx="3400246" cy="361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6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8940" y="1736726"/>
            <a:ext cx="7668260" cy="2852737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Which Classifier </a:t>
            </a:r>
            <a:r>
              <a:rPr lang="en-US" dirty="0" smtClean="0">
                <a:solidFill>
                  <a:schemeClr val="bg1"/>
                </a:solidFill>
              </a:rPr>
              <a:t>performs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rgbClr val="B7BC08"/>
                </a:solidFill>
              </a:rPr>
              <a:t>better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E8B9D-B2B0-4FDC-B2EF-B030D13A1042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050" y="1900339"/>
            <a:ext cx="2045970" cy="246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4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E8B9D-B2B0-4FDC-B2EF-B030D13A1042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 rotWithShape="1">
          <a:blip r:embed="rId2"/>
          <a:srcRect l="53200" t="46477" r="14446" b="13272"/>
          <a:stretch/>
        </p:blipFill>
        <p:spPr bwMode="auto">
          <a:xfrm>
            <a:off x="624840" y="2545080"/>
            <a:ext cx="4419600" cy="27776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725" y="1318455"/>
            <a:ext cx="4029075" cy="211455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977062" y="533400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solidFill>
                  <a:srgbClr val="92D050"/>
                </a:solidFill>
              </a:rPr>
              <a:t>Naïve Bayes</a:t>
            </a:r>
            <a:endParaRPr lang="zh-TW" altLang="en-US" sz="3200" dirty="0">
              <a:solidFill>
                <a:srgbClr val="92D05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929640" y="1318455"/>
            <a:ext cx="381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rgbClr val="92D050"/>
                </a:solidFill>
              </a:rPr>
              <a:t>KNN </a:t>
            </a:r>
            <a:r>
              <a:rPr lang="en-US" altLang="zh-TW" sz="3200" dirty="0" err="1">
                <a:solidFill>
                  <a:srgbClr val="92D050"/>
                </a:solidFill>
              </a:rPr>
              <a:t>n_neighbors</a:t>
            </a:r>
            <a:r>
              <a:rPr lang="en-US" altLang="zh-TW" sz="3200" dirty="0">
                <a:solidFill>
                  <a:srgbClr val="92D050"/>
                </a:solidFill>
              </a:rPr>
              <a:t>=3,4,5</a:t>
            </a:r>
            <a:endParaRPr lang="zh-TW" altLang="en-US" sz="3200" dirty="0">
              <a:solidFill>
                <a:srgbClr val="92D05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992302" y="4017515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err="1" smtClean="0">
                <a:solidFill>
                  <a:srgbClr val="92D050"/>
                </a:solidFill>
              </a:rPr>
              <a:t>XGBoost</a:t>
            </a:r>
            <a:endParaRPr lang="zh-TW" altLang="en-US" sz="3200" dirty="0">
              <a:solidFill>
                <a:srgbClr val="92D050"/>
              </a:solidFill>
            </a:endParaRPr>
          </a:p>
        </p:txBody>
      </p:sp>
      <p:pic>
        <p:nvPicPr>
          <p:cNvPr id="9" name="圖片 8"/>
          <p:cNvPicPr/>
          <p:nvPr/>
        </p:nvPicPr>
        <p:blipFill>
          <a:blip r:embed="rId4"/>
          <a:stretch>
            <a:fillRect/>
          </a:stretch>
        </p:blipFill>
        <p:spPr>
          <a:xfrm>
            <a:off x="7324724" y="4615300"/>
            <a:ext cx="4029075" cy="17410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579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Fix the </a:t>
            </a:r>
            <a:r>
              <a:rPr lang="en-US" altLang="zh-TW" b="1" dirty="0" smtClean="0">
                <a:solidFill>
                  <a:srgbClr val="B7BC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Imbalance Problem</a:t>
            </a:r>
            <a:endParaRPr lang="zh-TW" altLang="en-US" b="1" dirty="0">
              <a:solidFill>
                <a:srgbClr val="B7BC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E8B9D-B2B0-4FDC-B2EF-B030D13A1042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611" y="530700"/>
            <a:ext cx="3962839" cy="293346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8315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solidFill>
                  <a:schemeClr val="bg1"/>
                </a:solidFill>
              </a:rPr>
              <a:t>RandomOverSampler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E8B9D-B2B0-4FDC-B2EF-B030D13A1042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5" name="內容版面配置區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1" y="2912428"/>
            <a:ext cx="5113972" cy="13308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圖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6842760" y="2912428"/>
            <a:ext cx="4132897" cy="13308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字方塊 6"/>
          <p:cNvSpPr txBox="1"/>
          <p:nvPr/>
        </p:nvSpPr>
        <p:spPr>
          <a:xfrm>
            <a:off x="685801" y="2194560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solidFill>
                  <a:srgbClr val="92D050"/>
                </a:solidFill>
              </a:rPr>
              <a:t>Naïve Bayes</a:t>
            </a:r>
            <a:endParaRPr lang="zh-TW" altLang="en-US" sz="3200" dirty="0">
              <a:solidFill>
                <a:srgbClr val="92D05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842760" y="2194559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err="1" smtClean="0">
                <a:solidFill>
                  <a:srgbClr val="92D050"/>
                </a:solidFill>
              </a:rPr>
              <a:t>XGBoost</a:t>
            </a:r>
            <a:endParaRPr lang="zh-TW" altLang="en-US" sz="3200" dirty="0">
              <a:solidFill>
                <a:srgbClr val="92D050"/>
              </a:solidFill>
            </a:endParaRPr>
          </a:p>
        </p:txBody>
      </p:sp>
      <p:sp>
        <p:nvSpPr>
          <p:cNvPr id="9" name="向下箭號 8"/>
          <p:cNvSpPr/>
          <p:nvPr/>
        </p:nvSpPr>
        <p:spPr>
          <a:xfrm>
            <a:off x="5799773" y="4556760"/>
            <a:ext cx="494347" cy="9082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3684746" y="5667252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>
                <a:solidFill>
                  <a:srgbClr val="FFFF00"/>
                </a:solidFill>
              </a:rPr>
              <a:t>Overfitting</a:t>
            </a:r>
            <a:endParaRPr lang="zh-TW" alt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92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altLang="zh-TW" sz="2000" baseline="30000" dirty="0">
                <a:solidFill>
                  <a:schemeClr val="bg1"/>
                </a:solidFill>
              </a:rPr>
              <a:t>Herrera, </a:t>
            </a:r>
            <a:r>
              <a:rPr lang="en-US" altLang="zh-TW" sz="2000" baseline="30000" dirty="0">
                <a:solidFill>
                  <a:schemeClr val="bg1"/>
                </a:solidFill>
              </a:rPr>
              <a:t>「</a:t>
            </a:r>
            <a:r>
              <a:rPr lang="en-GB" altLang="zh-TW" sz="2000" baseline="30000" dirty="0">
                <a:solidFill>
                  <a:schemeClr val="bg1"/>
                </a:solidFill>
              </a:rPr>
              <a:t>Classification with Imbalanced Data Sets</a:t>
            </a:r>
            <a:r>
              <a:rPr lang="en-US" altLang="zh-TW" sz="2000" baseline="30000" dirty="0">
                <a:solidFill>
                  <a:schemeClr val="bg1"/>
                </a:solidFill>
              </a:rPr>
              <a:t>」</a:t>
            </a:r>
            <a:r>
              <a:rPr lang="en-GB" altLang="zh-TW" sz="2000" baseline="30000" dirty="0">
                <a:solidFill>
                  <a:schemeClr val="bg1"/>
                </a:solidFill>
              </a:rPr>
              <a:t>. </a:t>
            </a:r>
          </a:p>
          <a:p>
            <a:r>
              <a:rPr lang="en-US" altLang="zh-TW" sz="2000" dirty="0">
                <a:solidFill>
                  <a:schemeClr val="bg1"/>
                </a:solidFill>
              </a:rPr>
              <a:t>「</a:t>
            </a:r>
            <a:r>
              <a:rPr lang="en-GB" altLang="zh-TW" sz="2000" dirty="0">
                <a:solidFill>
                  <a:schemeClr val="bg1"/>
                </a:solidFill>
              </a:rPr>
              <a:t>Financial Distress Prediction</a:t>
            </a:r>
            <a:r>
              <a:rPr lang="en-US" altLang="zh-TW" sz="2000" dirty="0">
                <a:solidFill>
                  <a:schemeClr val="bg1"/>
                </a:solidFill>
              </a:rPr>
              <a:t>」</a:t>
            </a:r>
            <a:r>
              <a:rPr lang="en-GB" altLang="zh-TW" sz="2000" dirty="0">
                <a:solidFill>
                  <a:schemeClr val="bg1"/>
                </a:solidFill>
              </a:rPr>
              <a:t>.</a:t>
            </a:r>
            <a:endParaRPr lang="zh-TW" altLang="zh-TW" sz="2000" dirty="0">
              <a:solidFill>
                <a:schemeClr val="bg1"/>
              </a:solidFill>
            </a:endParaRPr>
          </a:p>
          <a:p>
            <a:r>
              <a:rPr lang="en-GB" altLang="zh-TW" sz="2000" dirty="0" err="1">
                <a:solidFill>
                  <a:schemeClr val="bg1"/>
                </a:solidFill>
              </a:rPr>
              <a:t>Ramyachitra</a:t>
            </a:r>
            <a:r>
              <a:rPr lang="en-US" altLang="zh-TW" sz="2000" dirty="0">
                <a:solidFill>
                  <a:schemeClr val="bg1"/>
                </a:solidFill>
              </a:rPr>
              <a:t>及</a:t>
            </a:r>
            <a:r>
              <a:rPr lang="en-GB" altLang="zh-TW" sz="2000" dirty="0" err="1">
                <a:solidFill>
                  <a:schemeClr val="bg1"/>
                </a:solidFill>
              </a:rPr>
              <a:t>Manikandan</a:t>
            </a:r>
            <a:r>
              <a:rPr lang="en-GB" altLang="zh-TW" sz="2000" dirty="0">
                <a:solidFill>
                  <a:schemeClr val="bg1"/>
                </a:solidFill>
              </a:rPr>
              <a:t>, </a:t>
            </a:r>
            <a:r>
              <a:rPr lang="en-US" altLang="zh-TW" sz="2000" dirty="0">
                <a:solidFill>
                  <a:schemeClr val="bg1"/>
                </a:solidFill>
              </a:rPr>
              <a:t>「</a:t>
            </a:r>
            <a:r>
              <a:rPr lang="en-GB" altLang="zh-TW" sz="2000" dirty="0">
                <a:solidFill>
                  <a:schemeClr val="bg1"/>
                </a:solidFill>
              </a:rPr>
              <a:t>IMBALANCED DATASET CLASSIFICATION AND SOLUTIONS: A REVIEW</a:t>
            </a:r>
            <a:r>
              <a:rPr lang="en-US" altLang="zh-TW" sz="2000" dirty="0">
                <a:solidFill>
                  <a:schemeClr val="bg1"/>
                </a:solidFill>
              </a:rPr>
              <a:t>」</a:t>
            </a:r>
            <a:r>
              <a:rPr lang="en-GB" altLang="zh-TW" sz="2000" dirty="0">
                <a:solidFill>
                  <a:schemeClr val="bg1"/>
                </a:solidFill>
              </a:rPr>
              <a:t>.</a:t>
            </a:r>
            <a:endParaRPr lang="zh-TW" altLang="zh-TW" sz="2000" dirty="0">
              <a:solidFill>
                <a:schemeClr val="bg1"/>
              </a:solidFill>
            </a:endParaRPr>
          </a:p>
          <a:p>
            <a:r>
              <a:rPr lang="en-GB" altLang="zh-TW" sz="2000" dirty="0">
                <a:solidFill>
                  <a:schemeClr val="bg1"/>
                </a:solidFill>
              </a:rPr>
              <a:t>www.dataivy.cn, </a:t>
            </a:r>
            <a:r>
              <a:rPr lang="zh-TW" altLang="zh-TW" sz="2000" dirty="0">
                <a:solidFill>
                  <a:schemeClr val="bg1"/>
                </a:solidFill>
              </a:rPr>
              <a:t>「</a:t>
            </a:r>
            <a:r>
              <a:rPr lang="en-GB" altLang="zh-TW" sz="2000" dirty="0">
                <a:solidFill>
                  <a:schemeClr val="bg1"/>
                </a:solidFill>
              </a:rPr>
              <a:t>3.4 </a:t>
            </a:r>
            <a:r>
              <a:rPr lang="zh-TW" altLang="zh-TW" sz="2000" dirty="0">
                <a:solidFill>
                  <a:schemeClr val="bg1"/>
                </a:solidFill>
              </a:rPr>
              <a:t>解決樣本類別分佈不均衡的問題」</a:t>
            </a:r>
            <a:r>
              <a:rPr lang="en-GB" altLang="zh-TW" sz="2000" dirty="0">
                <a:solidFill>
                  <a:schemeClr val="bg1"/>
                </a:solidFill>
              </a:rPr>
              <a:t>, 4.</a:t>
            </a:r>
            <a:endParaRPr lang="zh-TW" altLang="zh-TW" sz="2000" dirty="0">
              <a:solidFill>
                <a:schemeClr val="bg1"/>
              </a:solidFill>
            </a:endParaRPr>
          </a:p>
          <a:p>
            <a:r>
              <a:rPr lang="zh-TW" altLang="zh-TW" sz="2000" dirty="0">
                <a:solidFill>
                  <a:schemeClr val="bg1"/>
                </a:solidFill>
              </a:rPr>
              <a:t>「不平衡資料分類</a:t>
            </a:r>
            <a:r>
              <a:rPr lang="en-GB" altLang="zh-TW" sz="2000" dirty="0">
                <a:solidFill>
                  <a:schemeClr val="bg1"/>
                </a:solidFill>
              </a:rPr>
              <a:t> | </a:t>
            </a:r>
            <a:r>
              <a:rPr lang="zh-TW" altLang="zh-TW" sz="2000" dirty="0">
                <a:solidFill>
                  <a:schemeClr val="bg1"/>
                </a:solidFill>
              </a:rPr>
              <a:t>程式前沿」</a:t>
            </a:r>
            <a:r>
              <a:rPr lang="en-GB" altLang="zh-TW" sz="2000" dirty="0">
                <a:solidFill>
                  <a:schemeClr val="bg1"/>
                </a:solidFill>
              </a:rPr>
              <a:t>.</a:t>
            </a:r>
            <a:endParaRPr lang="zh-TW" altLang="zh-TW" sz="2000" dirty="0">
              <a:solidFill>
                <a:schemeClr val="bg1"/>
              </a:solidFill>
            </a:endParaRPr>
          </a:p>
          <a:p>
            <a:r>
              <a:rPr lang="zh-TW" altLang="zh-TW" sz="2000" dirty="0">
                <a:solidFill>
                  <a:schemeClr val="bg1"/>
                </a:solidFill>
              </a:rPr>
              <a:t>「非均衡數據處理？」</a:t>
            </a:r>
            <a:r>
              <a:rPr lang="en-GB" altLang="zh-TW" sz="2000" dirty="0">
                <a:solidFill>
                  <a:schemeClr val="bg1"/>
                </a:solidFill>
              </a:rPr>
              <a:t>.</a:t>
            </a:r>
            <a:endParaRPr lang="zh-TW" altLang="zh-TW" sz="2000" dirty="0">
              <a:solidFill>
                <a:schemeClr val="bg1"/>
              </a:solidFill>
            </a:endParaRPr>
          </a:p>
          <a:p>
            <a:r>
              <a:rPr lang="en-GB" altLang="zh-TW" sz="2000" dirty="0" err="1">
                <a:solidFill>
                  <a:schemeClr val="bg1"/>
                </a:solidFill>
              </a:rPr>
              <a:t>Krawczyk</a:t>
            </a:r>
            <a:r>
              <a:rPr lang="en-GB" altLang="zh-TW" sz="2000" dirty="0">
                <a:solidFill>
                  <a:schemeClr val="bg1"/>
                </a:solidFill>
              </a:rPr>
              <a:t>, </a:t>
            </a:r>
            <a:r>
              <a:rPr lang="en-US" altLang="zh-TW" sz="2000" dirty="0">
                <a:solidFill>
                  <a:schemeClr val="bg1"/>
                </a:solidFill>
              </a:rPr>
              <a:t>「</a:t>
            </a:r>
            <a:r>
              <a:rPr lang="en-GB" altLang="zh-TW" sz="2000" dirty="0">
                <a:solidFill>
                  <a:schemeClr val="bg1"/>
                </a:solidFill>
              </a:rPr>
              <a:t>Learning from Imbalanced Data</a:t>
            </a:r>
            <a:r>
              <a:rPr lang="en-US" altLang="zh-TW" sz="2000" dirty="0">
                <a:solidFill>
                  <a:schemeClr val="bg1"/>
                </a:solidFill>
              </a:rPr>
              <a:t>」</a:t>
            </a:r>
            <a:r>
              <a:rPr lang="en-GB" altLang="zh-TW" sz="2000" dirty="0">
                <a:solidFill>
                  <a:schemeClr val="bg1"/>
                </a:solidFill>
              </a:rPr>
              <a:t>.</a:t>
            </a:r>
            <a:endParaRPr lang="zh-TW" altLang="zh-TW" sz="2000" dirty="0">
              <a:solidFill>
                <a:schemeClr val="bg1"/>
              </a:solidFill>
            </a:endParaRPr>
          </a:p>
          <a:p>
            <a:r>
              <a:rPr lang="zh-TW" altLang="zh-TW" sz="2000" dirty="0">
                <a:solidFill>
                  <a:schemeClr val="bg1"/>
                </a:solidFill>
              </a:rPr>
              <a:t>「代價敏感學習</a:t>
            </a:r>
            <a:r>
              <a:rPr lang="en-GB" altLang="zh-TW" sz="2000" dirty="0">
                <a:solidFill>
                  <a:schemeClr val="bg1"/>
                </a:solidFill>
              </a:rPr>
              <a:t>- CSDN</a:t>
            </a:r>
            <a:r>
              <a:rPr lang="zh-TW" altLang="zh-TW" sz="2000" dirty="0">
                <a:solidFill>
                  <a:schemeClr val="bg1"/>
                </a:solidFill>
              </a:rPr>
              <a:t>博客」</a:t>
            </a:r>
            <a:r>
              <a:rPr lang="en-GB" altLang="zh-TW" sz="2000" dirty="0">
                <a:solidFill>
                  <a:schemeClr val="bg1"/>
                </a:solidFill>
              </a:rPr>
              <a:t>.</a:t>
            </a:r>
            <a:endParaRPr lang="zh-TW" altLang="zh-TW" sz="2000" dirty="0">
              <a:solidFill>
                <a:schemeClr val="bg1"/>
              </a:solidFill>
            </a:endParaRPr>
          </a:p>
          <a:p>
            <a:r>
              <a:rPr lang="en-US" altLang="zh-TW" sz="2000" dirty="0">
                <a:solidFill>
                  <a:schemeClr val="bg1"/>
                </a:solidFill>
              </a:rPr>
              <a:t>「</a:t>
            </a:r>
            <a:r>
              <a:rPr lang="en-US" altLang="zh-TW" sz="2000" dirty="0" err="1">
                <a:solidFill>
                  <a:schemeClr val="bg1"/>
                </a:solidFill>
              </a:rPr>
              <a:t>特徵選擇</a:t>
            </a:r>
            <a:r>
              <a:rPr lang="en-GB" altLang="zh-TW" sz="2000" dirty="0">
                <a:solidFill>
                  <a:schemeClr val="bg1"/>
                </a:solidFill>
              </a:rPr>
              <a:t> Feature Selection · Machine Learning: Python </a:t>
            </a:r>
            <a:r>
              <a:rPr lang="en-US" altLang="zh-TW" sz="2000" dirty="0" err="1">
                <a:solidFill>
                  <a:schemeClr val="bg1"/>
                </a:solidFill>
              </a:rPr>
              <a:t>機器學習：使用</a:t>
            </a:r>
            <a:r>
              <a:rPr lang="en-GB" altLang="zh-TW" sz="2000" dirty="0">
                <a:solidFill>
                  <a:schemeClr val="bg1"/>
                </a:solidFill>
              </a:rPr>
              <a:t>Pytho­n</a:t>
            </a:r>
            <a:r>
              <a:rPr lang="en-US" altLang="zh-TW" sz="2000" dirty="0">
                <a:solidFill>
                  <a:schemeClr val="bg1"/>
                </a:solidFill>
              </a:rPr>
              <a:t>」</a:t>
            </a:r>
            <a:r>
              <a:rPr lang="en-GB" altLang="zh-TW" sz="2000" dirty="0">
                <a:solidFill>
                  <a:schemeClr val="bg1"/>
                </a:solidFill>
              </a:rPr>
              <a:t>.</a:t>
            </a:r>
            <a:endParaRPr lang="zh-TW" altLang="zh-TW" sz="2000" dirty="0">
              <a:solidFill>
                <a:schemeClr val="bg1"/>
              </a:solidFill>
            </a:endParaRPr>
          </a:p>
          <a:p>
            <a:r>
              <a:rPr lang="en-US" altLang="zh-TW" sz="2000" dirty="0">
                <a:solidFill>
                  <a:schemeClr val="bg1"/>
                </a:solidFill>
              </a:rPr>
              <a:t>「</a:t>
            </a:r>
            <a:r>
              <a:rPr lang="en-US" altLang="zh-TW" sz="2000" dirty="0" err="1">
                <a:solidFill>
                  <a:schemeClr val="bg1"/>
                </a:solidFill>
              </a:rPr>
              <a:t>簡單易學的機器學習算法</a:t>
            </a:r>
            <a:r>
              <a:rPr lang="en-GB" altLang="zh-TW" sz="2000" dirty="0">
                <a:solidFill>
                  <a:schemeClr val="bg1"/>
                </a:solidFill>
              </a:rPr>
              <a:t>——</a:t>
            </a:r>
            <a:r>
              <a:rPr lang="en-US" altLang="zh-TW" sz="2000" dirty="0" err="1">
                <a:solidFill>
                  <a:schemeClr val="bg1"/>
                </a:solidFill>
              </a:rPr>
              <a:t>集成方法</a:t>
            </a:r>
            <a:r>
              <a:rPr lang="en-GB" altLang="zh-TW" sz="2000" dirty="0">
                <a:solidFill>
                  <a:schemeClr val="bg1"/>
                </a:solidFill>
              </a:rPr>
              <a:t>(Ensemble Method) - CSDN</a:t>
            </a:r>
            <a:r>
              <a:rPr lang="en-US" altLang="zh-TW" sz="2000" dirty="0" err="1">
                <a:solidFill>
                  <a:schemeClr val="bg1"/>
                </a:solidFill>
              </a:rPr>
              <a:t>博客</a:t>
            </a:r>
            <a:r>
              <a:rPr lang="en-US" altLang="zh-TW" sz="2000" dirty="0">
                <a:solidFill>
                  <a:schemeClr val="bg1"/>
                </a:solidFill>
              </a:rPr>
              <a:t>」</a:t>
            </a:r>
            <a:r>
              <a:rPr lang="en-GB" altLang="zh-TW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eference/Citation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E8B9D-B2B0-4FDC-B2EF-B030D13A1042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223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E8B9D-B2B0-4FDC-B2EF-B030D13A1042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008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</a:t>
            </a:r>
            <a:r>
              <a:rPr lang="en-US" altLang="zh-TW" b="1" dirty="0" smtClean="0">
                <a:solidFill>
                  <a:srgbClr val="B7BC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 Classification </a:t>
            </a: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is….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E8B9D-B2B0-4FDC-B2EF-B030D13A1042}" type="slidenum">
              <a:rPr lang="zh-TW" altLang="en-US" smtClean="0"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752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Description of the </a:t>
            </a:r>
            <a:r>
              <a:rPr lang="en-US" altLang="zh-TW" b="1" dirty="0" smtClean="0">
                <a:solidFill>
                  <a:srgbClr val="B7BC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</a:t>
            </a:r>
            <a:endParaRPr lang="zh-TW" altLang="en-US" b="1" dirty="0">
              <a:solidFill>
                <a:srgbClr val="B7BC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E8B9D-B2B0-4FDC-B2EF-B030D13A104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579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E8B9D-B2B0-4FDC-B2EF-B030D13A1042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8" t="37429" r="10758" b="10829"/>
          <a:stretch/>
        </p:blipFill>
        <p:spPr>
          <a:xfrm>
            <a:off x="1238727" y="374944"/>
            <a:ext cx="9553258" cy="38372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86606" y="1318290"/>
            <a:ext cx="2857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FF0000"/>
                </a:solidFill>
              </a:rPr>
              <a:t>81% </a:t>
            </a:r>
          </a:p>
          <a:p>
            <a:pPr algn="ctr"/>
            <a:r>
              <a:rPr lang="en-US" sz="4800" dirty="0" smtClean="0">
                <a:solidFill>
                  <a:srgbClr val="FF0000"/>
                </a:solidFill>
              </a:rPr>
              <a:t>of total</a:t>
            </a:r>
            <a:endParaRPr lang="en-US" sz="4800" dirty="0">
              <a:solidFill>
                <a:srgbClr val="FF0000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27" y="4365951"/>
            <a:ext cx="1489076" cy="183668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565" y="4365951"/>
            <a:ext cx="1007927" cy="205140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254" y="4215917"/>
            <a:ext cx="1449086" cy="235147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217" y="4212236"/>
            <a:ext cx="2074162" cy="239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36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Preprocessing</a:t>
            </a:r>
            <a:endParaRPr lang="zh-TW" altLang="en-US" b="1" dirty="0">
              <a:solidFill>
                <a:srgbClr val="B7BC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E8B9D-B2B0-4FDC-B2EF-B030D13A1042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930" y="2709069"/>
            <a:ext cx="28575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7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E8B9D-B2B0-4FDC-B2EF-B030D13A1042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9" name="圖片 9"/>
          <p:cNvPicPr/>
          <p:nvPr/>
        </p:nvPicPr>
        <p:blipFill>
          <a:blip r:embed="rId3"/>
          <a:stretch>
            <a:fillRect/>
          </a:stretch>
        </p:blipFill>
        <p:spPr>
          <a:xfrm>
            <a:off x="955158" y="1335404"/>
            <a:ext cx="10398642" cy="3105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圖片 8"/>
          <p:cNvPicPr/>
          <p:nvPr/>
        </p:nvPicPr>
        <p:blipFill rotWithShape="1">
          <a:blip r:embed="rId4"/>
          <a:srcRect t="11350"/>
          <a:stretch/>
        </p:blipFill>
        <p:spPr>
          <a:xfrm>
            <a:off x="1706880" y="3337560"/>
            <a:ext cx="2361038" cy="1463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圖片 10"/>
          <p:cNvPicPr/>
          <p:nvPr/>
        </p:nvPicPr>
        <p:blipFill>
          <a:blip r:embed="rId5"/>
          <a:stretch>
            <a:fillRect/>
          </a:stretch>
        </p:blipFill>
        <p:spPr>
          <a:xfrm>
            <a:off x="7940040" y="3337559"/>
            <a:ext cx="2490220" cy="14630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ight Arrow 11"/>
          <p:cNvSpPr/>
          <p:nvPr/>
        </p:nvSpPr>
        <p:spPr>
          <a:xfrm>
            <a:off x="4754880" y="3886200"/>
            <a:ext cx="1485900" cy="50292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036320" y="533400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smtClean="0">
                <a:solidFill>
                  <a:schemeClr val="bg1"/>
                </a:solidFill>
              </a:rPr>
              <a:t>Lower Case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7956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E8B9D-B2B0-4FDC-B2EF-B030D13A1042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11" name="圖片 10"/>
          <p:cNvPicPr/>
          <p:nvPr/>
        </p:nvPicPr>
        <p:blipFill>
          <a:blip r:embed="rId3"/>
          <a:stretch>
            <a:fillRect/>
          </a:stretch>
        </p:blipFill>
        <p:spPr>
          <a:xfrm>
            <a:off x="1706880" y="3368040"/>
            <a:ext cx="2588010" cy="17084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ight Arrow 11"/>
          <p:cNvSpPr/>
          <p:nvPr/>
        </p:nvSpPr>
        <p:spPr>
          <a:xfrm>
            <a:off x="4754880" y="3886200"/>
            <a:ext cx="1485900" cy="50292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圖片 11"/>
          <p:cNvPicPr/>
          <p:nvPr/>
        </p:nvPicPr>
        <p:blipFill>
          <a:blip r:embed="rId4"/>
          <a:stretch>
            <a:fillRect/>
          </a:stretch>
        </p:blipFill>
        <p:spPr>
          <a:xfrm>
            <a:off x="998220" y="1599916"/>
            <a:ext cx="10339754" cy="248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圖片 12"/>
          <p:cNvPicPr/>
          <p:nvPr/>
        </p:nvPicPr>
        <p:blipFill>
          <a:blip r:embed="rId5"/>
          <a:stretch>
            <a:fillRect/>
          </a:stretch>
        </p:blipFill>
        <p:spPr>
          <a:xfrm>
            <a:off x="6995160" y="3368040"/>
            <a:ext cx="3492834" cy="17084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文字方塊 8"/>
          <p:cNvSpPr txBox="1"/>
          <p:nvPr/>
        </p:nvSpPr>
        <p:spPr>
          <a:xfrm>
            <a:off x="1036320" y="533400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solidFill>
                  <a:schemeClr val="bg1"/>
                </a:solidFill>
              </a:rPr>
              <a:t>Punctuation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12707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E8B9D-B2B0-4FDC-B2EF-B030D13A1042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12" name="Right Arrow 11"/>
          <p:cNvSpPr/>
          <p:nvPr/>
        </p:nvSpPr>
        <p:spPr>
          <a:xfrm>
            <a:off x="4754880" y="3886200"/>
            <a:ext cx="1485900" cy="50292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圖片 12"/>
          <p:cNvPicPr/>
          <p:nvPr/>
        </p:nvPicPr>
        <p:blipFill>
          <a:blip r:embed="rId3"/>
          <a:stretch>
            <a:fillRect/>
          </a:stretch>
        </p:blipFill>
        <p:spPr>
          <a:xfrm>
            <a:off x="1874520" y="3611880"/>
            <a:ext cx="2470802" cy="13944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圖片 14"/>
          <p:cNvPicPr/>
          <p:nvPr/>
        </p:nvPicPr>
        <p:blipFill>
          <a:blip r:embed="rId4"/>
          <a:stretch>
            <a:fillRect/>
          </a:stretch>
        </p:blipFill>
        <p:spPr>
          <a:xfrm>
            <a:off x="998220" y="1283652"/>
            <a:ext cx="9489774" cy="7508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圖片 13"/>
          <p:cNvPicPr/>
          <p:nvPr/>
        </p:nvPicPr>
        <p:blipFill>
          <a:blip r:embed="rId5"/>
          <a:stretch>
            <a:fillRect/>
          </a:stretch>
        </p:blipFill>
        <p:spPr>
          <a:xfrm>
            <a:off x="7040880" y="3505200"/>
            <a:ext cx="2379761" cy="15011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字方塊 6"/>
          <p:cNvSpPr txBox="1"/>
          <p:nvPr/>
        </p:nvSpPr>
        <p:spPr>
          <a:xfrm>
            <a:off x="1036320" y="533400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chemeClr val="bg1"/>
                </a:solidFill>
              </a:rPr>
              <a:t>T</a:t>
            </a:r>
            <a:r>
              <a:rPr lang="en-US" altLang="zh-TW" sz="3200" dirty="0" smtClean="0">
                <a:solidFill>
                  <a:schemeClr val="bg1"/>
                </a:solidFill>
              </a:rPr>
              <a:t>okenize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52474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E8B9D-B2B0-4FDC-B2EF-B030D13A1042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7" name="圖片 15"/>
          <p:cNvPicPr/>
          <p:nvPr/>
        </p:nvPicPr>
        <p:blipFill rotWithShape="1">
          <a:blip r:embed="rId3"/>
          <a:srcRect b="8571"/>
          <a:stretch/>
        </p:blipFill>
        <p:spPr bwMode="auto">
          <a:xfrm>
            <a:off x="998220" y="1564956"/>
            <a:ext cx="9997440" cy="721044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圖片 16"/>
          <p:cNvPicPr/>
          <p:nvPr/>
        </p:nvPicPr>
        <p:blipFill>
          <a:blip r:embed="rId4"/>
          <a:stretch>
            <a:fillRect/>
          </a:stretch>
        </p:blipFill>
        <p:spPr>
          <a:xfrm>
            <a:off x="3418522" y="3250565"/>
            <a:ext cx="5156835" cy="28339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文字方塊 4"/>
          <p:cNvSpPr txBox="1"/>
          <p:nvPr/>
        </p:nvSpPr>
        <p:spPr>
          <a:xfrm>
            <a:off x="1036320" y="533400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solidFill>
                  <a:schemeClr val="bg1"/>
                </a:solidFill>
              </a:rPr>
              <a:t>Stemming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414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1118</TotalTime>
  <Words>331</Words>
  <Application>Microsoft Office PowerPoint</Application>
  <PresentationFormat>寬螢幕</PresentationFormat>
  <Paragraphs>66</Paragraphs>
  <Slides>15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1" baseType="lpstr">
      <vt:lpstr>新細明體</vt:lpstr>
      <vt:lpstr>等线</vt:lpstr>
      <vt:lpstr>Arial</vt:lpstr>
      <vt:lpstr>Calibri Light</vt:lpstr>
      <vt:lpstr>Calibri</vt:lpstr>
      <vt:lpstr>Office 佈景主題</vt:lpstr>
      <vt:lpstr>The Simpsons: Whose Line Is It?</vt:lpstr>
      <vt:lpstr>A Text Classification is….</vt:lpstr>
      <vt:lpstr>Description of the Dataset</vt:lpstr>
      <vt:lpstr>PowerPoint 簡報</vt:lpstr>
      <vt:lpstr>Preprocessing</vt:lpstr>
      <vt:lpstr>PowerPoint 簡報</vt:lpstr>
      <vt:lpstr>PowerPoint 簡報</vt:lpstr>
      <vt:lpstr>PowerPoint 簡報</vt:lpstr>
      <vt:lpstr>PowerPoint 簡報</vt:lpstr>
      <vt:lpstr>Which Classifier performs better?</vt:lpstr>
      <vt:lpstr>PowerPoint 簡報</vt:lpstr>
      <vt:lpstr>Fix the Imbalance Problem</vt:lpstr>
      <vt:lpstr>RandomOverSampler</vt:lpstr>
      <vt:lpstr>Reference/Citation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Air Quality  Sensing and Purifying Rover (IAQSPR)</dc:title>
  <dc:creator>Ruby Wu</dc:creator>
  <cp:lastModifiedBy>謦廷 吳</cp:lastModifiedBy>
  <cp:revision>87</cp:revision>
  <dcterms:created xsi:type="dcterms:W3CDTF">2018-09-08T07:51:07Z</dcterms:created>
  <dcterms:modified xsi:type="dcterms:W3CDTF">2018-12-01T13:52:40Z</dcterms:modified>
</cp:coreProperties>
</file>